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61" r:id="rId2"/>
    <p:sldId id="264" r:id="rId3"/>
    <p:sldId id="269" r:id="rId4"/>
    <p:sldId id="266" r:id="rId5"/>
    <p:sldId id="267" r:id="rId6"/>
    <p:sldId id="26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CE7B8-E84C-4DA7-9406-5FD46528A969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1AF4F-DA34-44DD-A9CB-F608F8DB10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441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64D9-06C1-45EE-BBB8-6D87695AB0CC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96F2-3C89-4C39-A6BE-BDBB231D0A2F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B5DD-4E34-4C24-9048-8605559C2827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9279-B4F8-4388-B29F-3CED76C0DA93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392D-AFA1-45B8-94CF-261F21AC72AA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15B8-1FC1-4F75-90C0-4F0E990F54A8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81B-287E-4E25-9BB3-B64F0F2942FD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CEE71-F34C-4F81-85A3-793B8AD568D9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D43D-40A9-4B61-B128-15B349259992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0475-B47A-40B6-A8BF-F91338D49DDA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44375-D0FC-4D0A-84DF-3C067768D296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FA277-BF18-4FFC-82A6-E4764CA0441B}" type="datetime1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761" y="557139"/>
            <a:ext cx="5786478" cy="1714512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Arial" pitchFamily="34" charset="0"/>
                <a:cs typeface="Arial" pitchFamily="34" charset="0"/>
              </a:rPr>
              <a:t>ӘЛ-ФАРАБИ АТЫНДАҒЫ ҚАЗАҚ ҰЛТТЫҚ УНИВЕРСИТЕТІ</a:t>
            </a:r>
            <a:br>
              <a:rPr lang="kk-KZ" sz="27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ФИЗИКА-ТЕХНИКАЛЫҚ ФАКУЛЬТЕТІ</a:t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ЖЫЛУ ФИЗИКАСЫ ЖӘНЕ ТЕХНИКАЛЫҚ ФИЗИКА КАФЕДРАСЫ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609832"/>
            <a:ext cx="7488832" cy="171451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kk-KZ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2.Материялық нүктенің және қатты дененің кинематикасы</a:t>
            </a:r>
            <a:endParaRPr lang="en-US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2.1. дәріс. Орын ауыстыру векторы. Жылдамдықты анықтау</a:t>
            </a:r>
          </a:p>
          <a:p>
            <a:pPr algn="just">
              <a:spcBef>
                <a:spcPts val="0"/>
              </a:spcBef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2.2. дәріс. Үдеуді есептеу </a:t>
            </a:r>
          </a:p>
          <a:p>
            <a:pPr algn="just">
              <a:spcBef>
                <a:spcPts val="0"/>
              </a:spcBef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2.3. дәріс. Шеңбер бойымен қозғалған нүкте үдеуі</a:t>
            </a:r>
          </a:p>
          <a:p>
            <a:pPr algn="just">
              <a:spcBef>
                <a:spcPts val="0"/>
              </a:spcBef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2.4. дәріс. Материялық нүктенің кинематикалық теңдеулері</a:t>
            </a:r>
          </a:p>
          <a:p>
            <a:pPr algn="just">
              <a:spcBef>
                <a:spcPts val="0"/>
              </a:spcBef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2.5. дәріс. Қатты дененің кинематикалық теңдеулері. Лездік айналу осі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5110"/>
            <a:ext cx="1142976" cy="116918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29256" y="5157192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b="1" dirty="0">
              <a:latin typeface="Arial" pitchFamily="34" charset="0"/>
              <a:cs typeface="Arial" pitchFamily="34" charset="0"/>
            </a:endParaRPr>
          </a:p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Дәріскер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: Исатаев М.С.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kk-K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kk-KZ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Орын ауыстыру</a:t>
            </a: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Радиус-вектордың ∆</a:t>
            </a:r>
            <a:r>
              <a:rPr lang="kk-KZ" sz="1800" i="1" dirty="0">
                <a:latin typeface="Arial" pitchFamily="34" charset="0"/>
                <a:cs typeface="Arial" pitchFamily="34" charset="0"/>
              </a:rPr>
              <a:t>t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уақыт аралығындағы өзгеруі орын ауыстыру векторы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деп аталады.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(2.1.1)</a:t>
            </a: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928939" y="2071678"/>
          <a:ext cx="2714631" cy="357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3" imgW="1930320" imgH="368280" progId="Equation.DSMT4">
                  <p:embed/>
                </p:oleObj>
              </mc:Choice>
              <mc:Fallback>
                <p:oleObj name="Equation" r:id="rId3" imgW="193032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9" y="2071678"/>
                        <a:ext cx="2714631" cy="3571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2928926" y="3143248"/>
            <a:ext cx="3429024" cy="2928958"/>
            <a:chOff x="5881" y="4014"/>
            <a:chExt cx="2480" cy="2640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6561" y="6279"/>
              <a:ext cx="1645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-ExtB" pitchFamily="49" charset="-122"/>
                  <a:cs typeface="Arial" pitchFamily="34" charset="0"/>
                </a:rPr>
                <a:t>2.1.1 - сурет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-ExtB" pitchFamily="49" charset="-122"/>
                <a:cs typeface="Arial" pitchFamily="34" charset="0"/>
              </a:endParaRPr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 flipV="1">
              <a:off x="6233" y="4859"/>
              <a:ext cx="144" cy="1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6377" y="4302"/>
              <a:ext cx="144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6233" y="4302"/>
              <a:ext cx="1584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5881" y="5310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 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en-US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7086" y="5169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 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en-US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+Δ</a:t>
              </a:r>
              <a:r>
                <a:rPr kumimoji="0" lang="en-US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6938" y="4611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Δr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059" y="6090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>
                  <a:ln>
                    <a:noFill/>
                  </a:ln>
                  <a:solidFill>
                    <a:srgbClr val="365F91"/>
                  </a:solidFill>
                  <a:effectLst/>
                  <a:latin typeface="Times New Roman" pitchFamily="18" charset="0"/>
                  <a:cs typeface="Arial" pitchFamily="34" charset="0"/>
                </a:rPr>
                <a:t>O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6377" y="4158"/>
              <a:ext cx="1984" cy="720"/>
            </a:xfrm>
            <a:custGeom>
              <a:avLst/>
              <a:gdLst>
                <a:gd name="T0" fmla="*/ 0 w 2016"/>
                <a:gd name="T1" fmla="*/ 720 h 720"/>
                <a:gd name="T2" fmla="*/ 425 w 2016"/>
                <a:gd name="T3" fmla="*/ 288 h 720"/>
                <a:gd name="T4" fmla="*/ 1417 w 2016"/>
                <a:gd name="T5" fmla="*/ 144 h 720"/>
                <a:gd name="T6" fmla="*/ 1984 w 2016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720">
                  <a:moveTo>
                    <a:pt x="0" y="720"/>
                  </a:moveTo>
                  <a:cubicBezTo>
                    <a:pt x="96" y="552"/>
                    <a:pt x="192" y="384"/>
                    <a:pt x="432" y="288"/>
                  </a:cubicBezTo>
                  <a:cubicBezTo>
                    <a:pt x="672" y="192"/>
                    <a:pt x="1176" y="192"/>
                    <a:pt x="1440" y="144"/>
                  </a:cubicBezTo>
                  <a:cubicBezTo>
                    <a:pt x="1704" y="96"/>
                    <a:pt x="1920" y="24"/>
                    <a:pt x="2016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6141" y="477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</a:t>
              </a:r>
              <a:endPara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7673" y="401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  <a:sym typeface="Symbol" pitchFamily="18" charset="2"/>
                </a:rPr>
                <a:t>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888039" y="3357562"/>
            <a:ext cx="398209" cy="319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itchFamily="34" charset="0"/>
                <a:ea typeface="Cambria Math"/>
                <a:cs typeface="Arial" pitchFamily="34" charset="0"/>
              </a:rPr>
              <a:t>𝛥</a:t>
            </a:r>
            <a:r>
              <a:rPr lang="en-US" i="1" dirty="0">
                <a:latin typeface="Arial" pitchFamily="34" charset="0"/>
                <a:ea typeface="Cambria Math"/>
                <a:cs typeface="Arial" pitchFamily="34" charset="0"/>
              </a:rPr>
              <a:t>S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kk-KZ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Жылдамдық</a:t>
            </a: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358246" cy="5000660"/>
          </a:xfrm>
        </p:spPr>
        <p:txBody>
          <a:bodyPr rIns="0">
            <a:noAutofit/>
          </a:bodyPr>
          <a:lstStyle/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Жылдамдық – қозғалыс шапшаңдығын және осы уақыт мезетіндегі оның</a:t>
            </a:r>
          </a:p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бағытын анықтайтын векторлық шама.  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Қозғалыстың орташа жылдамдығы векторы келесі қатынаспен</a:t>
            </a:r>
          </a:p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анықталады:                                                                                                              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(2.1.2)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Орташа жылдамдық векторының бағыты орын ауыстыру векторының бағытына сәйкес. Уақыт аралығы ∆</a:t>
            </a:r>
            <a:r>
              <a:rPr lang="kk-KZ" sz="1800" i="1" dirty="0">
                <a:latin typeface="Arial" pitchFamily="34" charset="0"/>
                <a:cs typeface="Arial" pitchFamily="34" charset="0"/>
              </a:rPr>
              <a:t>t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шексіз азайғанда орташа жылдамдық </a:t>
            </a:r>
            <a:r>
              <a:rPr lang="el-GR" sz="1800" b="1" dirty="0">
                <a:latin typeface="Arial" pitchFamily="34" charset="0"/>
                <a:cs typeface="Arial" pitchFamily="34" charset="0"/>
              </a:rPr>
              <a:t>ϑ</a:t>
            </a:r>
            <a:r>
              <a:rPr lang="kk-KZ" sz="1800" i="1" dirty="0">
                <a:latin typeface="Arial" pitchFamily="34" charset="0"/>
                <a:cs typeface="Arial" pitchFamily="34" charset="0"/>
              </a:rPr>
              <a:t>лездік жылдамдық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деп аталатын өзінің шегіне ұмтылады:</a:t>
            </a: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(2.1.3)</a:t>
            </a: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(2.1.4)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4102100" y="2744786"/>
          <a:ext cx="106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3" imgW="1066680" imgH="469800" progId="Equation.DSMT4">
                  <p:embed/>
                </p:oleObj>
              </mc:Choice>
              <mc:Fallback>
                <p:oleObj name="Equation" r:id="rId3" imgW="10666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44786"/>
                        <a:ext cx="106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975100" y="4429132"/>
          <a:ext cx="1117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" name="Equation" r:id="rId5" imgW="1117440" imgH="571320" progId="Equation.DSMT4">
                  <p:embed/>
                </p:oleObj>
              </mc:Choice>
              <mc:Fallback>
                <p:oleObj name="Equation" r:id="rId5" imgW="11174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429132"/>
                        <a:ext cx="1117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286248" y="5214950"/>
          <a:ext cx="60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Equation" r:id="rId7" imgW="609480" imgH="469800" progId="Equation.DSMT4">
                  <p:embed/>
                </p:oleObj>
              </mc:Choice>
              <mc:Fallback>
                <p:oleObj name="Equation" r:id="rId7" imgW="609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5214950"/>
                        <a:ext cx="60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46283"/>
            <a:ext cx="8229600" cy="4268799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(2.1.5)</a:t>
            </a: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(2.1.6)</a:t>
            </a: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Декарттық координаталар жүйесінде нүктенің радиус-векторын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(2.1.7)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түрде  жазайық.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Бұл мәнді (2.1.4)-ке қойып, жылдамдықты табамыз:</a:t>
            </a: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(2.1.8)</a:t>
            </a: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4"/>
          <p:cNvGrpSpPr>
            <a:grpSpLocks/>
          </p:cNvGrpSpPr>
          <p:nvPr/>
        </p:nvGrpSpPr>
        <p:grpSpPr bwMode="auto">
          <a:xfrm>
            <a:off x="2285984" y="571481"/>
            <a:ext cx="4643470" cy="1054765"/>
            <a:chOff x="1521" y="7241"/>
            <a:chExt cx="3891" cy="931"/>
          </a:xfrm>
        </p:grpSpPr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2832" y="7872"/>
              <a:ext cx="1645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2.1.2 - сурет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1956" y="7542"/>
              <a:ext cx="3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1521" y="7542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2817" y="7542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5265" y="7560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2510" y="7481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r>
                <a:rPr kumimoji="0" lang="en-US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>
              <a:off x="3681" y="754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r>
                <a:rPr kumimoji="0" lang="en-US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2097" y="7254"/>
              <a:ext cx="288" cy="2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r>
                <a:rPr kumimoji="0" lang="en-US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3137" y="7241"/>
              <a:ext cx="299" cy="1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Δr</a:t>
              </a:r>
              <a:endPara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1917" y="7330"/>
              <a:ext cx="246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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25"/>
            <p:cNvSpPr txBox="1">
              <a:spLocks noChangeArrowheads="1"/>
            </p:cNvSpPr>
            <p:nvPr/>
          </p:nvSpPr>
          <p:spPr bwMode="auto">
            <a:xfrm>
              <a:off x="2774" y="7330"/>
              <a:ext cx="253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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26"/>
            <p:cNvSpPr txBox="1">
              <a:spLocks noChangeArrowheads="1"/>
            </p:cNvSpPr>
            <p:nvPr/>
          </p:nvSpPr>
          <p:spPr bwMode="auto">
            <a:xfrm>
              <a:off x="3829" y="7330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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714744" y="1933568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2" name="Equation" r:id="rId3" imgW="1460160" imgH="495000" progId="Equation.DSMT4">
                  <p:embed/>
                </p:oleObj>
              </mc:Choice>
              <mc:Fallback>
                <p:oleObj name="Equation" r:id="rId3" imgW="146016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1933568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357554" y="2576510"/>
          <a:ext cx="223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3" name="Equation" r:id="rId5" imgW="2234880" imgH="495000" progId="Equation.DSMT4">
                  <p:embed/>
                </p:oleObj>
              </mc:Choice>
              <mc:Fallback>
                <p:oleObj name="Equation" r:id="rId5" imgW="22348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2576510"/>
                        <a:ext cx="223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071939" y="3285150"/>
          <a:ext cx="785814" cy="501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4" name="Equation" r:id="rId7" imgW="736560" imgH="469800" progId="Equation.DSMT4">
                  <p:embed/>
                </p:oleObj>
              </mc:Choice>
              <mc:Fallback>
                <p:oleObj name="Equation" r:id="rId7" imgW="736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9" y="3285150"/>
                        <a:ext cx="785814" cy="501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233739" y="4357694"/>
          <a:ext cx="2767021" cy="357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5" name="Equation" r:id="rId9" imgW="1790640" imgH="342720" progId="Equation.DSMT4">
                  <p:embed/>
                </p:oleObj>
              </mc:Choice>
              <mc:Fallback>
                <p:oleObj name="Equation" r:id="rId9" imgW="179064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9" y="4357694"/>
                        <a:ext cx="2767021" cy="3571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2509838" y="5505450"/>
          <a:ext cx="444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11" imgW="4444920" imgH="495000" progId="Equation.DSMT4">
                  <p:embed/>
                </p:oleObj>
              </mc:Choice>
              <mc:Fallback>
                <p:oleObj name="Equation" r:id="rId11" imgW="44449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5505450"/>
                        <a:ext cx="444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Жылдамдық векторын радиус-вектор сияқты мына түрде жазуға болады:</a:t>
            </a: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(2.1.9)</a:t>
            </a:r>
          </a:p>
          <a:p>
            <a:pPr>
              <a:buNone/>
            </a:pPr>
            <a:endParaRPr lang="kk-KZ" sz="1800" dirty="0"/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Жылдамдықтың координаталар осьтеріне проекцияларын табамыз:</a:t>
            </a:r>
          </a:p>
          <a:p>
            <a:pPr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(2.1.10)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467100" y="1000125"/>
          <a:ext cx="215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2" name="Equation" r:id="rId3" imgW="2158920" imgH="368280" progId="Equation.DSMT4">
                  <p:embed/>
                </p:oleObj>
              </mc:Choice>
              <mc:Fallback>
                <p:oleObj name="Equation" r:id="rId3" imgW="215892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000125"/>
                        <a:ext cx="215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100388" y="2130425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3" name="Equation" r:id="rId5" imgW="2920680" imgH="583920" progId="Equation.DSMT4">
                  <p:embed/>
                </p:oleObj>
              </mc:Choice>
              <mc:Fallback>
                <p:oleObj name="Equation" r:id="rId5" imgW="29206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2130425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 descr="C:\Users\Korkem\AppData\Local\Microsoft\Windows\INetCache\Content.Word\2.1.1-cehtn.pn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488" y="2928934"/>
            <a:ext cx="385765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929058" y="584575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2.1.</a:t>
            </a:r>
            <a:r>
              <a:rPr lang="en-US" dirty="0">
                <a:latin typeface="Arial" pitchFamily="34" charset="0"/>
                <a:cs typeface="Arial" pitchFamily="34" charset="0"/>
              </a:rPr>
              <a:t>3</a:t>
            </a:r>
            <a:r>
              <a:rPr lang="kk-KZ" dirty="0">
                <a:latin typeface="Arial" pitchFamily="34" charset="0"/>
                <a:cs typeface="Arial" pitchFamily="34" charset="0"/>
              </a:rPr>
              <a:t> - сурет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Күрделі  </a:t>
            </a:r>
            <a:r>
              <a:rPr lang="kk-KZ" sz="1800" b="1" dirty="0">
                <a:latin typeface="Arial" pitchFamily="34" charset="0"/>
                <a:cs typeface="Arial" pitchFamily="34" charset="0"/>
              </a:rPr>
              <a:t>r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kk-KZ" sz="1800" i="1" dirty="0">
                <a:latin typeface="Arial" pitchFamily="34" charset="0"/>
                <a:cs typeface="Arial" pitchFamily="34" charset="0"/>
              </a:rPr>
              <a:t>S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kk-KZ" sz="1800" i="1" dirty="0">
                <a:latin typeface="Arial" pitchFamily="34" charset="0"/>
                <a:cs typeface="Arial" pitchFamily="34" charset="0"/>
              </a:rPr>
              <a:t>t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)) функциясын алып, оны лездік жылдамдықты есептеуге</a:t>
            </a: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қолданайық:</a:t>
            </a:r>
          </a:p>
          <a:p>
            <a:pPr algn="just">
              <a:buNone/>
            </a:pPr>
            <a:r>
              <a:rPr lang="kk-KZ" sz="1800" dirty="0"/>
              <a:t>                                                                                                                                     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(2.1.11)</a:t>
            </a:r>
          </a:p>
          <a:p>
            <a:pPr algn="just">
              <a:buNone/>
            </a:pPr>
            <a:endParaRPr lang="kk-KZ" sz="1800" dirty="0"/>
          </a:p>
          <a:p>
            <a:pPr algn="just">
              <a:buNone/>
            </a:pPr>
            <a:r>
              <a:rPr lang="kk-KZ" sz="1800" dirty="0"/>
              <a:t>Егер ∆</a:t>
            </a:r>
            <a:r>
              <a:rPr lang="kk-KZ" sz="1800" i="1" dirty="0"/>
              <a:t>t</a:t>
            </a:r>
            <a:r>
              <a:rPr lang="kk-KZ" sz="1800" dirty="0"/>
              <a:t>→0 болса, |</a:t>
            </a:r>
            <a:r>
              <a:rPr lang="kk-KZ" sz="1800" i="1" dirty="0"/>
              <a:t>d</a:t>
            </a:r>
            <a:r>
              <a:rPr lang="kk-KZ" sz="1800" b="1" dirty="0"/>
              <a:t>r</a:t>
            </a:r>
            <a:r>
              <a:rPr lang="kk-KZ" sz="1800" dirty="0"/>
              <a:t>|=</a:t>
            </a:r>
            <a:r>
              <a:rPr lang="kk-KZ" sz="1800" i="1" dirty="0"/>
              <a:t>dS</a:t>
            </a:r>
            <a:r>
              <a:rPr lang="kk-KZ" sz="1800" dirty="0"/>
              <a:t>, сондықтан</a:t>
            </a:r>
          </a:p>
          <a:p>
            <a:pPr algn="just">
              <a:buNone/>
            </a:pPr>
            <a:r>
              <a:rPr lang="kk-KZ" sz="1800" dirty="0"/>
              <a:t>                                                                                                                                         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(2.1.12)</a:t>
            </a: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(2.1.13)</a:t>
            </a:r>
          </a:p>
          <a:p>
            <a:pPr algn="just"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(2.1.14)</a:t>
            </a:r>
          </a:p>
          <a:p>
            <a:pPr algn="just">
              <a:buNone/>
            </a:pPr>
            <a:endParaRPr lang="kk-KZ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Лездік жылдамдық қозғалыс траекториясына үнемі жанама бойымен</a:t>
            </a:r>
          </a:p>
          <a:p>
            <a:pPr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бағытталады.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611563" y="1071563"/>
          <a:ext cx="1803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3" imgW="1803240" imgH="583920" progId="Equation.DSMT4">
                  <p:embed/>
                </p:oleObj>
              </mc:Choice>
              <mc:Fallback>
                <p:oleObj name="Equation" r:id="rId3" imgW="1803240" imgH="583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1071563"/>
                        <a:ext cx="1803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260850" y="2071688"/>
          <a:ext cx="774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5" imgW="774360" imgH="583920" progId="Equation.DSMT4">
                  <p:embed/>
                </p:oleObj>
              </mc:Choice>
              <mc:Fallback>
                <p:oleObj name="Equation" r:id="rId5" imgW="77436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2071688"/>
                        <a:ext cx="774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933832" y="2844800"/>
          <a:ext cx="1638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Equation" r:id="rId7" imgW="1638000" imgH="583920" progId="Equation.DSMT4">
                  <p:embed/>
                </p:oleObj>
              </mc:Choice>
              <mc:Fallback>
                <p:oleObj name="Equation" r:id="rId7" imgW="163800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32" y="2844800"/>
                        <a:ext cx="1638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386266" y="3986218"/>
          <a:ext cx="685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Equation" r:id="rId9" imgW="685800" imgH="228600" progId="Equation.DSMT4">
                  <p:embed/>
                </p:oleObj>
              </mc:Choice>
              <mc:Fallback>
                <p:oleObj name="Equation" r:id="rId9" imgW="6858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6" y="3986218"/>
                        <a:ext cx="685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kk-KZ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Дәрісте қолданылған материалдар</a:t>
            </a:r>
            <a:r>
              <a:rPr lang="ru-RU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>
                <a:latin typeface="Arial" pitchFamily="34" charset="0"/>
                <a:cs typeface="Arial" pitchFamily="34" charset="0"/>
              </a:rPr>
              <a:t>1.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Ақылбаев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Ж.С., Гладков В.Е.,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Ильина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Л.Ф., Т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ұ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рмұхамбетов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А.Ж.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Механика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. – Астана: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Фолиант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баспасы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, 20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11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. -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3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6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0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б.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2. Иродов И.Е. Механика. Основные законы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. 12- е изд.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- М.: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БИНОМ.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Лаборатория Знаний, 20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14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 –3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09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с.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3. Матвеев А.Н. Механика и теория относительности.-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СПб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.: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Лань, 2009.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-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432 с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4. Савельев И.В. </a:t>
            </a:r>
            <a:r>
              <a:rPr lang="ru-RU" sz="1800" dirty="0" err="1"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физика курсы. 1т. Механика. </a:t>
            </a:r>
            <a:r>
              <a:rPr lang="ru-RU" sz="1800" dirty="0" err="1">
                <a:latin typeface="Arial" pitchFamily="34" charset="0"/>
                <a:cs typeface="Arial" pitchFamily="34" charset="0"/>
              </a:rPr>
              <a:t>Молекулалық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физика.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-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Алматы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: Мектеп,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2004. - 508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б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5. Спабекова Р.С. Механика. - Қарағанды: Medet Group ЖШС, 2017. –156 б.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B7DE96A-A7AC-43A6-8FEB-F4E941969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428</Words>
  <Application>Microsoft Office PowerPoint</Application>
  <PresentationFormat>Экран (4:3)</PresentationFormat>
  <Paragraphs>94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SimSun-ExtB</vt:lpstr>
      <vt:lpstr>Arial</vt:lpstr>
      <vt:lpstr>Calibri</vt:lpstr>
      <vt:lpstr>Cambria Math</vt:lpstr>
      <vt:lpstr>Symbol</vt:lpstr>
      <vt:lpstr>Times New Roman</vt:lpstr>
      <vt:lpstr>Тема Office</vt:lpstr>
      <vt:lpstr>Equation</vt:lpstr>
      <vt:lpstr>ӘЛ-ФАРАБИ АТЫНДАҒЫ ҚАЗАҚ ҰЛТТЫҚ УНИВЕРСИТЕТІ  ФИЗИКА-ТЕХНИКАЛЫҚ ФАКУЛЬТЕТІ ЖЫЛУ ФИЗИКАСЫ ЖӘНЕ ТЕХНИКАЛЫҚ ФИЗИКА КАФЕДРАСЫ</vt:lpstr>
      <vt:lpstr>Орын ауыстыру</vt:lpstr>
      <vt:lpstr>Жылдамдық</vt:lpstr>
      <vt:lpstr>Презентация PowerPoint</vt:lpstr>
      <vt:lpstr>Презентация PowerPoint</vt:lpstr>
      <vt:lpstr>Презентация PowerPoint</vt:lpstr>
      <vt:lpstr>Дәрісте қолданылған материалдар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 ФИЗИКА-ТЕХНИКАЛЫҚ ФАКУЛЬТЕТІ ЖЫЛУ ФИЗИКАСЫ ЖӘНЕ ТЕХНИКАЛЫҚ ФИЗИКА КАФЕДРАСЫ</dc:title>
  <dc:creator>Korkem</dc:creator>
  <cp:lastModifiedBy>MUKHTAR</cp:lastModifiedBy>
  <cp:revision>35</cp:revision>
  <dcterms:created xsi:type="dcterms:W3CDTF">2020-07-23T06:48:55Z</dcterms:created>
  <dcterms:modified xsi:type="dcterms:W3CDTF">2025-11-14T09:06:31Z</dcterms:modified>
</cp:coreProperties>
</file>